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6" r:id="rId5"/>
    <p:sldId id="284" r:id="rId6"/>
    <p:sldId id="286" r:id="rId7"/>
    <p:sldId id="287" r:id="rId8"/>
    <p:sldId id="279" r:id="rId9"/>
    <p:sldId id="268" r:id="rId10"/>
    <p:sldId id="269" r:id="rId11"/>
    <p:sldId id="292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6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857364"/>
            <a:ext cx="8358246" cy="3929090"/>
          </a:xfrm>
        </p:spPr>
        <p:txBody>
          <a:bodyPr>
            <a:normAutofit fontScale="25000" lnSpcReduction="20000"/>
          </a:bodyPr>
          <a:lstStyle/>
          <a:p>
            <a:r>
              <a:rPr lang="ru-RU" sz="19200" b="1" dirty="0" smtClean="0">
                <a:solidFill>
                  <a:srgbClr val="C00000"/>
                </a:solidFill>
              </a:rPr>
              <a:t>Взаимодействие учителя-логопеда с родителями детей с ОВЗ: от имитации к действию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112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Учитель-логопед  </a:t>
            </a:r>
            <a:r>
              <a:rPr lang="ru-RU" sz="11200" b="1" dirty="0" err="1" smtClean="0">
                <a:solidFill>
                  <a:schemeClr val="tx2">
                    <a:lumMod val="50000"/>
                  </a:schemeClr>
                </a:solidFill>
              </a:rPr>
              <a:t>Бушкина</a:t>
            </a:r>
            <a:r>
              <a:rPr lang="ru-RU" sz="11200" b="1" dirty="0" smtClean="0">
                <a:solidFill>
                  <a:schemeClr val="tx2">
                    <a:lumMod val="50000"/>
                  </a:schemeClr>
                </a:solidFill>
              </a:rPr>
              <a:t> Т. Н.</a:t>
            </a:r>
          </a:p>
          <a:p>
            <a:r>
              <a:rPr lang="ru-RU" sz="11200" b="1" dirty="0" smtClean="0">
                <a:solidFill>
                  <a:schemeClr val="tx2">
                    <a:lumMod val="50000"/>
                  </a:schemeClr>
                </a:solidFill>
              </a:rPr>
              <a:t>Г. Свирск</a:t>
            </a:r>
            <a:endParaRPr lang="ru-RU" sz="11200" b="1" dirty="0" smtClean="0">
              <a:solidFill>
                <a:srgbClr val="FF0000"/>
              </a:solidFill>
            </a:endParaRPr>
          </a:p>
          <a:p>
            <a:r>
              <a:rPr lang="ru-RU" sz="11200" b="1" dirty="0" smtClean="0">
                <a:solidFill>
                  <a:schemeClr val="tx2">
                    <a:lumMod val="50000"/>
                  </a:schemeClr>
                </a:solidFill>
              </a:rPr>
              <a:t>2017г.</a:t>
            </a:r>
            <a:endParaRPr lang="ru-RU" sz="1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429684" cy="13573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МДОУ «Детский сад комбинированного вида №1»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Лэпбуки – </a:t>
            </a:r>
            <a:r>
              <a:rPr lang="ru-RU" sz="3200" b="1" dirty="0" smtClean="0">
                <a:solidFill>
                  <a:srgbClr val="C00000"/>
                </a:solidFill>
              </a:rPr>
              <a:t>тематическая интерактивная папка-самоделка.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P10206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643050"/>
            <a:ext cx="2667018" cy="2000264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Рисунок 5" descr="P10206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714488"/>
            <a:ext cx="2762269" cy="2000264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Рисунок 6" descr="P10205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4429132"/>
            <a:ext cx="2786050" cy="2160976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Рисунок 8" descr="P1020508.JPG"/>
          <p:cNvPicPr>
            <a:picLocks noChangeAspect="1"/>
          </p:cNvPicPr>
          <p:nvPr/>
        </p:nvPicPr>
        <p:blipFill>
          <a:blip r:embed="rId6" cstate="print">
            <a:lum bright="30000"/>
          </a:blip>
          <a:stretch>
            <a:fillRect/>
          </a:stretch>
        </p:blipFill>
        <p:spPr>
          <a:xfrm rot="5400000">
            <a:off x="2973579" y="2884281"/>
            <a:ext cx="3071802" cy="2303852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0" name="Рисунок 9" descr="P10204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429132"/>
            <a:ext cx="2762270" cy="2071702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pic>
        <p:nvPicPr>
          <p:cNvPr id="7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9870" y="0"/>
            <a:ext cx="9233870" cy="71437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Обмен  опытом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F:\Семинар Черемхово\SDC17913.JPG"/>
          <p:cNvPicPr/>
          <p:nvPr/>
        </p:nvPicPr>
        <p:blipFill>
          <a:blip r:embed="rId3" cstate="email">
            <a:lum bright="30000" contrast="20000"/>
          </a:blip>
          <a:srcRect/>
          <a:stretch>
            <a:fillRect/>
          </a:stretch>
        </p:blipFill>
        <p:spPr bwMode="auto">
          <a:xfrm>
            <a:off x="285720" y="1285860"/>
            <a:ext cx="2786082" cy="3695950"/>
          </a:xfrm>
          <a:prstGeom prst="round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F:\Семинар Черемхово\SDC1790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357298"/>
            <a:ext cx="3000364" cy="3714752"/>
          </a:xfrm>
          <a:prstGeom prst="round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F:\День логопеда\SDC1909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3786190"/>
            <a:ext cx="3643338" cy="2643206"/>
          </a:xfrm>
          <a:prstGeom prst="round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Мои награды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00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85860"/>
            <a:ext cx="1947814" cy="2678817"/>
          </a:xfrm>
          <a:prstGeom prst="rect">
            <a:avLst/>
          </a:prstGeom>
        </p:spPr>
      </p:pic>
      <p:pic>
        <p:nvPicPr>
          <p:cNvPr id="9" name="Рисунок 8" descr="007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1285860"/>
            <a:ext cx="1941398" cy="2669992"/>
          </a:xfrm>
          <a:prstGeom prst="rect">
            <a:avLst/>
          </a:prstGeom>
        </p:spPr>
      </p:pic>
      <p:pic>
        <p:nvPicPr>
          <p:cNvPr id="10" name="Рисунок 9" descr="благодарность от ИГПУ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4071942"/>
            <a:ext cx="1857388" cy="2554455"/>
          </a:xfrm>
          <a:prstGeom prst="rect">
            <a:avLst/>
          </a:prstGeom>
        </p:spPr>
      </p:pic>
      <p:pic>
        <p:nvPicPr>
          <p:cNvPr id="11" name="Рисунок 10" descr="почетная грамота Министерства Образования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1285860"/>
            <a:ext cx="1857388" cy="2554454"/>
          </a:xfrm>
          <a:prstGeom prst="rect">
            <a:avLst/>
          </a:prstGeom>
        </p:spPr>
      </p:pic>
      <p:pic>
        <p:nvPicPr>
          <p:cNvPr id="12" name="Рисунок 11" descr="почетная грамота Министерства Образования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1285860"/>
            <a:ext cx="1921780" cy="2643012"/>
          </a:xfrm>
          <a:prstGeom prst="rect">
            <a:avLst/>
          </a:prstGeom>
        </p:spPr>
      </p:pic>
      <p:pic>
        <p:nvPicPr>
          <p:cNvPr id="13" name="Рисунок 12" descr="премия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4429132"/>
            <a:ext cx="2786050" cy="2025785"/>
          </a:xfrm>
          <a:prstGeom prst="rect">
            <a:avLst/>
          </a:prstGeom>
        </p:spPr>
      </p:pic>
      <p:pic>
        <p:nvPicPr>
          <p:cNvPr id="14" name="Рисунок 13" descr="Вахрушева, Бушкин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8" y="4286256"/>
            <a:ext cx="3000396" cy="2191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Задача логопеда при взаимодействии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с семьёй – создание условий, которые бы максимально стимулировали членов семьи к активному решению речевых проблем детей. </a:t>
            </a:r>
            <a:r>
              <a:rPr lang="ru-RU" sz="3600" b="1" dirty="0" smtClean="0">
                <a:solidFill>
                  <a:srgbClr val="C00000"/>
                </a:solidFill>
              </a:rPr>
              <a:t>Такие условия созданы. Они располагают родителей к взаимодействию.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Взаимодействие с родителями не может быть успешным без партнёрских отношений  между   педагогами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SDC178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286124"/>
            <a:ext cx="3357554" cy="2518166"/>
          </a:xfrm>
          <a:prstGeom prst="roundRect">
            <a:avLst/>
          </a:prstGeom>
          <a:ln w="76200">
            <a:solidFill>
              <a:srgbClr val="CC0000"/>
            </a:solidFill>
          </a:ln>
        </p:spPr>
      </p:pic>
      <p:pic>
        <p:nvPicPr>
          <p:cNvPr id="5" name="Рисунок 4" descr="SDC134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929066"/>
            <a:ext cx="3714776" cy="2571768"/>
          </a:xfrm>
          <a:prstGeom prst="roundRect">
            <a:avLst/>
          </a:prstGeom>
          <a:ln w="76200"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Мастер - классы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P1020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214423"/>
            <a:ext cx="2842813" cy="2143140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6" name="Рисунок 5" descr="P1020434.JPG"/>
          <p:cNvPicPr>
            <a:picLocks noChangeAspect="1"/>
          </p:cNvPicPr>
          <p:nvPr/>
        </p:nvPicPr>
        <p:blipFill>
          <a:blip r:embed="rId4" cstate="print">
            <a:lum bright="20000" contrast="30000"/>
          </a:blip>
          <a:stretch>
            <a:fillRect/>
          </a:stretch>
        </p:blipFill>
        <p:spPr>
          <a:xfrm>
            <a:off x="928662" y="1285860"/>
            <a:ext cx="2786082" cy="2152882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Рисунок 6" descr="P10204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000504"/>
            <a:ext cx="2857520" cy="2143140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8" name="Рисунок 7" descr="P10204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4071942"/>
            <a:ext cx="2786082" cy="2034572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142976" y="3500438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«Веселый язычок»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52" y="6215082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«Играем вместе»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9256" y="645789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3500438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«Мы знаем где звук»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6215082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«Слушаем внимательно»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Проекты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SDC184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285860"/>
            <a:ext cx="2571768" cy="1928826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Рисунок 5" descr="SDC184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214422"/>
            <a:ext cx="2093300" cy="2571768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Рисунок 7" descr="SDC176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4000504"/>
            <a:ext cx="2905113" cy="2178835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0" name="Рисунок 9" descr="SDC184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1357298"/>
            <a:ext cx="2571768" cy="1928827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3" name="Рисунок 12" descr="SDC174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4000504"/>
            <a:ext cx="2928958" cy="2196719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14876" y="3500438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«Бумажная мозаика</a:t>
            </a:r>
            <a:r>
              <a:rPr lang="ru-RU" b="1" i="1" dirty="0" smtClean="0">
                <a:solidFill>
                  <a:srgbClr val="FF0000"/>
                </a:solidFill>
              </a:rPr>
              <a:t>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6286520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000" b="1" i="1" dirty="0" smtClean="0">
                <a:solidFill>
                  <a:srgbClr val="FF0000"/>
                </a:solidFill>
              </a:rPr>
              <a:t>Пальчиковая страна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4714875" y="628652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«Театр рукам наших родителей»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Персональные выставки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SDC17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285860"/>
            <a:ext cx="2786082" cy="2000264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Рисунок 6" descr="P10204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285860"/>
            <a:ext cx="2714644" cy="1939378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8" name="Picture 3" descr="C:\Users\User\Desktop\Мама,Катя\фотки с фотика\P102019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31" t="15349" b="3352"/>
          <a:stretch/>
        </p:blipFill>
        <p:spPr bwMode="auto">
          <a:xfrm>
            <a:off x="5000628" y="3857628"/>
            <a:ext cx="2851249" cy="2082584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amsung\Desktop\фото род\P10204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3857628"/>
            <a:ext cx="2769380" cy="2143139"/>
          </a:xfrm>
          <a:prstGeom prst="roundRect">
            <a:avLst>
              <a:gd name="adj" fmla="val 16667"/>
            </a:avLst>
          </a:prstGeom>
          <a:ln w="76200">
            <a:solidFill>
              <a:srgbClr val="CC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286116" y="3357562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60000"/>
                </a:solidFill>
              </a:rPr>
              <a:t>Склянов Арсений </a:t>
            </a:r>
            <a:endParaRPr lang="ru-RU" sz="2000" b="1" i="1" dirty="0">
              <a:solidFill>
                <a:srgbClr val="96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61436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57290" y="614364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C0000"/>
                </a:solidFill>
              </a:rPr>
              <a:t>Монакова </a:t>
            </a:r>
            <a:r>
              <a:rPr lang="ru-RU" sz="2000" b="1" i="1" dirty="0" err="1" smtClean="0">
                <a:solidFill>
                  <a:srgbClr val="CC0000"/>
                </a:solidFill>
              </a:rPr>
              <a:t>Карина</a:t>
            </a:r>
            <a:endParaRPr lang="ru-RU" sz="2000" b="1" i="1" dirty="0">
              <a:solidFill>
                <a:srgbClr val="CC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614364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960000"/>
                </a:solidFill>
              </a:rPr>
              <a:t>Островский Илья</a:t>
            </a:r>
            <a:endParaRPr lang="ru-RU" sz="2000" b="1" i="1" dirty="0">
              <a:solidFill>
                <a:srgbClr val="9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815364317b6155d12dbf6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Совместные занятия</a:t>
            </a:r>
            <a:endParaRPr lang="ru-RU" b="1" dirty="0">
              <a:solidFill>
                <a:srgbClr val="CC0000"/>
              </a:solidFill>
            </a:endParaRPr>
          </a:p>
        </p:txBody>
      </p:sp>
      <p:pic>
        <p:nvPicPr>
          <p:cNvPr id="5" name="Рисунок 4" descr="P10204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428736"/>
            <a:ext cx="3357586" cy="2428892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8" name="Рисунок 7" descr="сканирование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143380"/>
            <a:ext cx="3357586" cy="2500330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9" name="Рисунок 8" descr="P1020485.JPG"/>
          <p:cNvPicPr>
            <a:picLocks noChangeAspect="1"/>
          </p:cNvPicPr>
          <p:nvPr/>
        </p:nvPicPr>
        <p:blipFill>
          <a:blip r:embed="rId5" cstate="print">
            <a:lum bright="20000" contrast="30000"/>
          </a:blip>
          <a:stretch>
            <a:fillRect/>
          </a:stretch>
        </p:blipFill>
        <p:spPr>
          <a:xfrm>
            <a:off x="5214942" y="4143380"/>
            <a:ext cx="3357586" cy="2428892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Рисунок 6" descr="F:\P102069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1428736"/>
            <a:ext cx="3357586" cy="2428892"/>
          </a:xfrm>
          <a:prstGeom prst="round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ln>
            <a:solidFill>
              <a:srgbClr val="C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</a:rPr>
              <a:t>Мы всегда рады гостям: нашим родителям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" name="Рисунок 4" descr="P1020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244" y="1714488"/>
            <a:ext cx="3165252" cy="2214578"/>
          </a:xfrm>
          <a:prstGeom prst="round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10204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714488"/>
            <a:ext cx="3143272" cy="2214578"/>
          </a:xfrm>
          <a:prstGeom prst="round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DC192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5" y="4218312"/>
            <a:ext cx="3214711" cy="2353959"/>
          </a:xfrm>
          <a:prstGeom prst="round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10204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4250513"/>
            <a:ext cx="3143272" cy="2250297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Индивидуальная работа с родителями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SDC17889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357158" y="2911074"/>
            <a:ext cx="2714644" cy="2035983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Рисунок 6" descr="2016-02-19 16.47.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928934"/>
            <a:ext cx="2794047" cy="2095535"/>
          </a:xfrm>
          <a:prstGeom prst="roundRect">
            <a:avLst/>
          </a:prstGeom>
          <a:ln w="76200">
            <a:solidFill>
              <a:srgbClr val="CC0000"/>
            </a:solidFill>
          </a:ln>
        </p:spPr>
      </p:pic>
      <p:pic>
        <p:nvPicPr>
          <p:cNvPr id="6" name="Рисунок 5" descr="SDC178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036087" y="2678897"/>
            <a:ext cx="3143240" cy="2357430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6105</TotalTime>
  <Words>118</Words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МДОУ «Детский сад комбинированного вида №1»</vt:lpstr>
      <vt:lpstr>Задача логопеда при взаимодействии с семьёй – создание условий, которые бы максимально стимулировали членов семьи к активному решению речевых проблем детей. Такие условия созданы. Они располагают родителей к взаимодействию.</vt:lpstr>
      <vt:lpstr>Взаимодействие с родителями не может быть успешным без партнёрских отношений  между   педагогами. </vt:lpstr>
      <vt:lpstr>Мастер - классы</vt:lpstr>
      <vt:lpstr>Проекты</vt:lpstr>
      <vt:lpstr>Персональные выставки</vt:lpstr>
      <vt:lpstr>Совместные занятия</vt:lpstr>
      <vt:lpstr>Мы всегда рады гостям: нашим родителям!</vt:lpstr>
      <vt:lpstr>Индивидуальная работа с родителями</vt:lpstr>
      <vt:lpstr>Лэпбуки – тематическая интерактивная папка-самоделка.</vt:lpstr>
      <vt:lpstr>Обмен  опытом</vt:lpstr>
      <vt:lpstr>Мои награды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259</cp:revision>
  <dcterms:created xsi:type="dcterms:W3CDTF">2016-12-01T13:25:11Z</dcterms:created>
  <dcterms:modified xsi:type="dcterms:W3CDTF">2018-01-08T13:50:22Z</dcterms:modified>
</cp:coreProperties>
</file>